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Roboto" panose="020B0604020202020204" charset="0"/>
      <p:regular r:id="rId18"/>
      <p:bold r:id="rId19"/>
      <p:italic r:id="rId20"/>
      <p:boldItalic r:id="rId21"/>
    </p:embeddedFont>
    <p:embeddedFont>
      <p:font typeface="Merriweather"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84"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Scenarios </a:t>
            </a:r>
            <a:r>
              <a:rPr lang="en-GB" sz="1300">
                <a:solidFill>
                  <a:schemeClr val="dk2"/>
                </a:solidFill>
                <a:latin typeface="Roboto"/>
                <a:ea typeface="Roboto"/>
                <a:cs typeface="Roboto"/>
                <a:sym typeface="Roboto"/>
              </a:rPr>
              <a:t>with/without instructor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Models will be used later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125"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Shape 11"/>
          <p:cNvSpPr txBox="1">
            <a:spLocks noGrp="1"/>
          </p:cNvSpPr>
          <p:nvPr>
            <p:ph type="ctrTitle"/>
          </p:nvPr>
        </p:nvSpPr>
        <p:spPr>
          <a:xfrm>
            <a:off x="311700" y="539725"/>
            <a:ext cx="8520600" cy="1282500"/>
          </a:xfrm>
          <a:prstGeom prst="rect">
            <a:avLst/>
          </a:prstGeom>
        </p:spPr>
        <p:txBody>
          <a:bodyPr wrap="square" lIns="91425" tIns="91425" rIns="91425" bIns="91425" anchor="t"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
        <p:nvSpPr>
          <p:cNvPr id="12" name="Shape 12"/>
          <p:cNvSpPr txBox="1">
            <a:spLocks noGrp="1"/>
          </p:cNvSpPr>
          <p:nvPr>
            <p:ph type="subTitle" idx="1"/>
          </p:nvPr>
        </p:nvSpPr>
        <p:spPr>
          <a:xfrm>
            <a:off x="311700" y="1878560"/>
            <a:ext cx="4242600" cy="738300"/>
          </a:xfrm>
          <a:prstGeom prst="rect">
            <a:avLst/>
          </a:prstGeom>
        </p:spPr>
        <p:txBody>
          <a:bodyPr wrap="square" lIns="91425" tIns="91425" rIns="91425" bIns="91425" anchor="t" anchorCtr="0"/>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lt1"/>
                </a:solidFill>
              </a:rPr>
              <a:t>‹nr.›</a:t>
            </a:fld>
            <a:endParaRPr lang="en-GB">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11750" y="831175"/>
            <a:ext cx="5334900" cy="1244700"/>
          </a:xfrm>
          <a:prstGeom prst="rect">
            <a:avLst/>
          </a:prstGeom>
        </p:spPr>
        <p:txBody>
          <a:bodyPr wrap="square" lIns="91425" tIns="91425" rIns="91425" bIns="91425" anchor="b" anchorCtr="0"/>
          <a:lstStyle>
            <a:lvl1pPr lvl="0">
              <a:spcBef>
                <a:spcPts val="0"/>
              </a:spcBef>
              <a:buClr>
                <a:schemeClr val="lt1"/>
              </a:buClr>
              <a:buSzPts val="10000"/>
              <a:buNone/>
              <a:defRPr sz="10000">
                <a:solidFill>
                  <a:schemeClr val="lt1"/>
                </a:solidFill>
              </a:defRPr>
            </a:lvl1pPr>
            <a:lvl2pPr lvl="1">
              <a:spcBef>
                <a:spcPts val="0"/>
              </a:spcBef>
              <a:buClr>
                <a:schemeClr val="lt1"/>
              </a:buClr>
              <a:buSzPts val="10000"/>
              <a:buNone/>
              <a:defRPr sz="10000">
                <a:solidFill>
                  <a:schemeClr val="lt1"/>
                </a:solidFill>
              </a:defRPr>
            </a:lvl2pPr>
            <a:lvl3pPr lvl="2">
              <a:spcBef>
                <a:spcPts val="0"/>
              </a:spcBef>
              <a:buClr>
                <a:schemeClr val="lt1"/>
              </a:buClr>
              <a:buSzPts val="10000"/>
              <a:buNone/>
              <a:defRPr sz="10000">
                <a:solidFill>
                  <a:schemeClr val="lt1"/>
                </a:solidFill>
              </a:defRPr>
            </a:lvl3pPr>
            <a:lvl4pPr lvl="3">
              <a:spcBef>
                <a:spcPts val="0"/>
              </a:spcBef>
              <a:buClr>
                <a:schemeClr val="lt1"/>
              </a:buClr>
              <a:buSzPts val="10000"/>
              <a:buNone/>
              <a:defRPr sz="10000">
                <a:solidFill>
                  <a:schemeClr val="lt1"/>
                </a:solidFill>
              </a:defRPr>
            </a:lvl4pPr>
            <a:lvl5pPr lvl="4">
              <a:spcBef>
                <a:spcPts val="0"/>
              </a:spcBef>
              <a:buClr>
                <a:schemeClr val="lt1"/>
              </a:buClr>
              <a:buSzPts val="10000"/>
              <a:buNone/>
              <a:defRPr sz="10000">
                <a:solidFill>
                  <a:schemeClr val="lt1"/>
                </a:solidFill>
              </a:defRPr>
            </a:lvl5pPr>
            <a:lvl6pPr lvl="5">
              <a:spcBef>
                <a:spcPts val="0"/>
              </a:spcBef>
              <a:buClr>
                <a:schemeClr val="lt1"/>
              </a:buClr>
              <a:buSzPts val="10000"/>
              <a:buNone/>
              <a:defRPr sz="10000">
                <a:solidFill>
                  <a:schemeClr val="lt1"/>
                </a:solidFill>
              </a:defRPr>
            </a:lvl6pPr>
            <a:lvl7pPr lvl="6">
              <a:spcBef>
                <a:spcPts val="0"/>
              </a:spcBef>
              <a:buClr>
                <a:schemeClr val="lt1"/>
              </a:buClr>
              <a:buSzPts val="10000"/>
              <a:buNone/>
              <a:defRPr sz="10000">
                <a:solidFill>
                  <a:schemeClr val="lt1"/>
                </a:solidFill>
              </a:defRPr>
            </a:lvl7pPr>
            <a:lvl8pPr lvl="7">
              <a:spcBef>
                <a:spcPts val="0"/>
              </a:spcBef>
              <a:buClr>
                <a:schemeClr val="lt1"/>
              </a:buClr>
              <a:buSzPts val="10000"/>
              <a:buNone/>
              <a:defRPr sz="10000">
                <a:solidFill>
                  <a:schemeClr val="lt1"/>
                </a:solidFill>
              </a:defRPr>
            </a:lvl8pPr>
            <a:lvl9pPr lvl="8">
              <a:spcBef>
                <a:spcPts val="0"/>
              </a:spcBef>
              <a:buClr>
                <a:schemeClr val="lt1"/>
              </a:buClr>
              <a:buSzPts val="10000"/>
              <a:buNone/>
              <a:defRPr sz="10000">
                <a:solidFill>
                  <a:schemeClr val="lt1"/>
                </a:solidFill>
              </a:defRPr>
            </a:lvl9pPr>
          </a:lstStyle>
          <a:p>
            <a:endParaRPr/>
          </a:p>
        </p:txBody>
      </p:sp>
      <p:sp>
        <p:nvSpPr>
          <p:cNvPr id="56" name="Shape 56"/>
          <p:cNvSpPr txBox="1">
            <a:spLocks noGrp="1"/>
          </p:cNvSpPr>
          <p:nvPr>
            <p:ph type="body" idx="1"/>
          </p:nvPr>
        </p:nvSpPr>
        <p:spPr>
          <a:xfrm>
            <a:off x="311700" y="2121425"/>
            <a:ext cx="5334900" cy="942600"/>
          </a:xfrm>
          <a:prstGeom prst="rect">
            <a:avLst/>
          </a:prstGeom>
        </p:spPr>
        <p:txBody>
          <a:bodyPr wrap="square" lIns="91425" tIns="91425" rIns="91425" bIns="91425" anchor="t" anchorCtr="0"/>
          <a:lstStyle>
            <a:lvl1pPr lvl="0">
              <a:spcBef>
                <a:spcPts val="0"/>
              </a:spcBef>
              <a:buClr>
                <a:schemeClr val="accent2"/>
              </a:buClr>
              <a:buSzPts val="1300"/>
              <a:buChar char="●"/>
              <a:defRPr>
                <a:solidFill>
                  <a:schemeClr val="accent2"/>
                </a:solidFill>
              </a:defRPr>
            </a:lvl1pPr>
            <a:lvl2pPr lvl="1">
              <a:spcBef>
                <a:spcPts val="0"/>
              </a:spcBef>
              <a:buClr>
                <a:schemeClr val="accent2"/>
              </a:buClr>
              <a:buSzPts val="1100"/>
              <a:buChar char="○"/>
              <a:defRPr>
                <a:solidFill>
                  <a:schemeClr val="accent2"/>
                </a:solidFill>
              </a:defRPr>
            </a:lvl2pPr>
            <a:lvl3pPr lvl="2">
              <a:spcBef>
                <a:spcPts val="0"/>
              </a:spcBef>
              <a:buClr>
                <a:schemeClr val="accent2"/>
              </a:buClr>
              <a:buSzPts val="1100"/>
              <a:buChar char="■"/>
              <a:defRPr>
                <a:solidFill>
                  <a:schemeClr val="accent2"/>
                </a:solidFill>
              </a:defRPr>
            </a:lvl3pPr>
            <a:lvl4pPr lvl="3">
              <a:spcBef>
                <a:spcPts val="0"/>
              </a:spcBef>
              <a:buClr>
                <a:schemeClr val="accent2"/>
              </a:buClr>
              <a:buSzPts val="1100"/>
              <a:buChar char="●"/>
              <a:defRPr>
                <a:solidFill>
                  <a:schemeClr val="accent2"/>
                </a:solidFill>
              </a:defRPr>
            </a:lvl4pPr>
            <a:lvl5pPr lvl="4">
              <a:spcBef>
                <a:spcPts val="0"/>
              </a:spcBef>
              <a:buClr>
                <a:schemeClr val="accent2"/>
              </a:buClr>
              <a:buSzPts val="1100"/>
              <a:buChar char="○"/>
              <a:defRPr>
                <a:solidFill>
                  <a:schemeClr val="accent2"/>
                </a:solidFill>
              </a:defRPr>
            </a:lvl5pPr>
            <a:lvl6pPr lvl="5">
              <a:spcBef>
                <a:spcPts val="0"/>
              </a:spcBef>
              <a:buClr>
                <a:schemeClr val="accent2"/>
              </a:buClr>
              <a:buSzPts val="1100"/>
              <a:buChar char="■"/>
              <a:defRPr>
                <a:solidFill>
                  <a:schemeClr val="accent2"/>
                </a:solidFill>
              </a:defRPr>
            </a:lvl6pPr>
            <a:lvl7pPr lvl="6">
              <a:spcBef>
                <a:spcPts val="0"/>
              </a:spcBef>
              <a:buClr>
                <a:schemeClr val="accent2"/>
              </a:buClr>
              <a:buSzPts val="1100"/>
              <a:buChar char="●"/>
              <a:defRPr>
                <a:solidFill>
                  <a:schemeClr val="accent2"/>
                </a:solidFill>
              </a:defRPr>
            </a:lvl7pPr>
            <a:lvl8pPr lvl="7">
              <a:spcBef>
                <a:spcPts val="0"/>
              </a:spcBef>
              <a:buClr>
                <a:schemeClr val="accent2"/>
              </a:buClr>
              <a:buSzPts val="1100"/>
              <a:buChar char="○"/>
              <a:defRPr>
                <a:solidFill>
                  <a:schemeClr val="accent2"/>
                </a:solidFill>
              </a:defRPr>
            </a:lvl8pPr>
            <a:lvl9pPr lvl="8">
              <a:spcBef>
                <a:spcPts val="0"/>
              </a:spcBef>
              <a:buClr>
                <a:schemeClr val="accent2"/>
              </a:buClr>
              <a:buSzPts val="1100"/>
              <a:buChar char="■"/>
              <a:defRPr>
                <a:solidFill>
                  <a:schemeClr val="accent2"/>
                </a:solidFill>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lt1"/>
                </a:solidFill>
              </a:rPr>
              <a:t>‹nr.›</a:t>
            </a:fld>
            <a:endParaRPr lang="en-GB">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accent3"/>
        </a:solidFill>
        <a:effectLst/>
      </p:bgPr>
    </p:bg>
    <p:spTree>
      <p:nvGrpSpPr>
        <p:cNvPr id="1" name="Shape 14"/>
        <p:cNvGrpSpPr/>
        <p:nvPr/>
      </p:nvGrpSpPr>
      <p:grpSpPr>
        <a:xfrm>
          <a:off x="0" y="0"/>
          <a:ext cx="0" cy="0"/>
          <a:chOff x="0" y="0"/>
          <a:chExt cx="0" cy="0"/>
        </a:xfrm>
      </p:grpSpPr>
      <p:sp>
        <p:nvSpPr>
          <p:cNvPr id="15" name="Shape 15"/>
          <p:cNvSpPr/>
          <p:nvPr/>
        </p:nvSpPr>
        <p:spPr>
          <a:xfrm>
            <a:off x="0" y="48099"/>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Shape 17"/>
          <p:cNvSpPr txBox="1">
            <a:spLocks noGrp="1"/>
          </p:cNvSpPr>
          <p:nvPr>
            <p:ph type="title"/>
          </p:nvPr>
        </p:nvSpPr>
        <p:spPr>
          <a:xfrm>
            <a:off x="311700" y="539725"/>
            <a:ext cx="8520600" cy="1282500"/>
          </a:xfrm>
          <a:prstGeom prst="rect">
            <a:avLst/>
          </a:prstGeom>
        </p:spPr>
        <p:txBody>
          <a:bodyPr wrap="square" lIns="91425" tIns="91425" rIns="91425" bIns="91425" anchor="t"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accent1"/>
                </a:solidFill>
              </a:rPr>
              <a:t>‹nr.›</a:t>
            </a:fld>
            <a:endParaRPr lang="en-GB">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21" name="Shape 21"/>
          <p:cNvSpPr/>
          <p:nvPr/>
        </p:nvSpPr>
        <p:spPr>
          <a:xfrm>
            <a:off x="0" y="44125"/>
            <a:ext cx="4313625" cy="4399375"/>
          </a:xfrm>
          <a:custGeom>
            <a:avLst/>
            <a:gdLst/>
            <a:ahLst/>
            <a:cxnLst/>
            <a:rect l="0" t="0" r="0" b="0"/>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avLst/>
            <a:gdLst/>
            <a:ahLst/>
            <a:cxnLst/>
            <a:rect l="0" t="0" r="0" b="0"/>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Shape 23"/>
          <p:cNvSpPr txBox="1">
            <a:spLocks noGrp="1"/>
          </p:cNvSpPr>
          <p:nvPr>
            <p:ph type="title"/>
          </p:nvPr>
        </p:nvSpPr>
        <p:spPr>
          <a:xfrm>
            <a:off x="311725" y="500925"/>
            <a:ext cx="3706500" cy="25089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24" name="Shape 24"/>
          <p:cNvSpPr txBox="1">
            <a:spLocks noGrp="1"/>
          </p:cNvSpPr>
          <p:nvPr>
            <p:ph type="body" idx="1"/>
          </p:nvPr>
        </p:nvSpPr>
        <p:spPr>
          <a:xfrm>
            <a:off x="4644675" y="500925"/>
            <a:ext cx="4166400" cy="40986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28" name="Shape 28"/>
          <p:cNvSpPr txBox="1">
            <a:spLocks noGrp="1"/>
          </p:cNvSpPr>
          <p:nvPr>
            <p:ph type="title"/>
          </p:nvPr>
        </p:nvSpPr>
        <p:spPr>
          <a:xfrm>
            <a:off x="311725" y="500925"/>
            <a:ext cx="8520600" cy="6237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29" name="Shape 29"/>
          <p:cNvSpPr txBox="1">
            <a:spLocks noGrp="1"/>
          </p:cNvSpPr>
          <p:nvPr>
            <p:ph type="body" idx="1"/>
          </p:nvPr>
        </p:nvSpPr>
        <p:spPr>
          <a:xfrm>
            <a:off x="311700" y="1505700"/>
            <a:ext cx="3999900" cy="30762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0" name="Shape 30"/>
          <p:cNvSpPr txBox="1">
            <a:spLocks noGrp="1"/>
          </p:cNvSpPr>
          <p:nvPr>
            <p:ph type="body" idx="2"/>
          </p:nvPr>
        </p:nvSpPr>
        <p:spPr>
          <a:xfrm>
            <a:off x="4832400" y="1505700"/>
            <a:ext cx="3999900" cy="30762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34" name="Shape 34"/>
          <p:cNvSpPr txBox="1">
            <a:spLocks noGrp="1"/>
          </p:cNvSpPr>
          <p:nvPr>
            <p:ph type="title"/>
          </p:nvPr>
        </p:nvSpPr>
        <p:spPr>
          <a:xfrm>
            <a:off x="311725" y="500925"/>
            <a:ext cx="8520600" cy="6237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38" name="Shape 38"/>
          <p:cNvSpPr txBox="1">
            <a:spLocks noGrp="1"/>
          </p:cNvSpPr>
          <p:nvPr>
            <p:ph type="title"/>
          </p:nvPr>
        </p:nvSpPr>
        <p:spPr>
          <a:xfrm>
            <a:off x="311725" y="500925"/>
            <a:ext cx="3127500" cy="18291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39" name="Shape 39"/>
          <p:cNvSpPr txBox="1">
            <a:spLocks noGrp="1"/>
          </p:cNvSpPr>
          <p:nvPr>
            <p:ph type="body" idx="1"/>
          </p:nvPr>
        </p:nvSpPr>
        <p:spPr>
          <a:xfrm>
            <a:off x="311700" y="2390650"/>
            <a:ext cx="3127500" cy="2298000"/>
          </a:xfrm>
          <a:prstGeom prst="rect">
            <a:avLst/>
          </a:prstGeom>
        </p:spPr>
        <p:txBody>
          <a:bodyPr wrap="square" lIns="91425" tIns="91425" rIns="91425" bIns="91425" anchor="t" anchorCtr="0"/>
          <a:lstStyle>
            <a:lvl1pPr lvl="0">
              <a:spcBef>
                <a:spcPts val="0"/>
              </a:spcBef>
              <a:buClr>
                <a:schemeClr val="accent2"/>
              </a:buClr>
              <a:buSzPts val="1300"/>
              <a:buChar char="●"/>
              <a:defRPr>
                <a:solidFill>
                  <a:schemeClr val="accent2"/>
                </a:solidFill>
              </a:defRPr>
            </a:lvl1pPr>
            <a:lvl2pPr lvl="1">
              <a:spcBef>
                <a:spcPts val="0"/>
              </a:spcBef>
              <a:buClr>
                <a:schemeClr val="accent2"/>
              </a:buClr>
              <a:buSzPts val="1100"/>
              <a:buChar char="○"/>
              <a:defRPr>
                <a:solidFill>
                  <a:schemeClr val="accent2"/>
                </a:solidFill>
              </a:defRPr>
            </a:lvl2pPr>
            <a:lvl3pPr lvl="2">
              <a:spcBef>
                <a:spcPts val="0"/>
              </a:spcBef>
              <a:buClr>
                <a:schemeClr val="accent2"/>
              </a:buClr>
              <a:buSzPts val="1100"/>
              <a:buChar char="■"/>
              <a:defRPr>
                <a:solidFill>
                  <a:schemeClr val="accent2"/>
                </a:solidFill>
              </a:defRPr>
            </a:lvl3pPr>
            <a:lvl4pPr lvl="3">
              <a:spcBef>
                <a:spcPts val="0"/>
              </a:spcBef>
              <a:buClr>
                <a:schemeClr val="accent2"/>
              </a:buClr>
              <a:buSzPts val="1100"/>
              <a:buChar char="●"/>
              <a:defRPr>
                <a:solidFill>
                  <a:schemeClr val="accent2"/>
                </a:solidFill>
              </a:defRPr>
            </a:lvl4pPr>
            <a:lvl5pPr lvl="4">
              <a:spcBef>
                <a:spcPts val="0"/>
              </a:spcBef>
              <a:buClr>
                <a:schemeClr val="accent2"/>
              </a:buClr>
              <a:buSzPts val="1100"/>
              <a:buChar char="○"/>
              <a:defRPr>
                <a:solidFill>
                  <a:schemeClr val="accent2"/>
                </a:solidFill>
              </a:defRPr>
            </a:lvl5pPr>
            <a:lvl6pPr lvl="5">
              <a:spcBef>
                <a:spcPts val="0"/>
              </a:spcBef>
              <a:buClr>
                <a:schemeClr val="accent2"/>
              </a:buClr>
              <a:buSzPts val="1100"/>
              <a:buChar char="■"/>
              <a:defRPr>
                <a:solidFill>
                  <a:schemeClr val="accent2"/>
                </a:solidFill>
              </a:defRPr>
            </a:lvl6pPr>
            <a:lvl7pPr lvl="6">
              <a:spcBef>
                <a:spcPts val="0"/>
              </a:spcBef>
              <a:buClr>
                <a:schemeClr val="accent2"/>
              </a:buClr>
              <a:buSzPts val="1100"/>
              <a:buChar char="●"/>
              <a:defRPr>
                <a:solidFill>
                  <a:schemeClr val="accent2"/>
                </a:solidFill>
              </a:defRPr>
            </a:lvl7pPr>
            <a:lvl8pPr lvl="7">
              <a:spcBef>
                <a:spcPts val="0"/>
              </a:spcBef>
              <a:buClr>
                <a:schemeClr val="accent2"/>
              </a:buClr>
              <a:buSzPts val="1100"/>
              <a:buChar char="○"/>
              <a:defRPr>
                <a:solidFill>
                  <a:schemeClr val="accent2"/>
                </a:solidFill>
              </a:defRPr>
            </a:lvl8pPr>
            <a:lvl9pPr lvl="8">
              <a:spcBef>
                <a:spcPts val="0"/>
              </a:spcBef>
              <a:buClr>
                <a:schemeClr val="accent2"/>
              </a:buClr>
              <a:buSzPts val="1100"/>
              <a:buChar char="■"/>
              <a:defRPr>
                <a:solidFill>
                  <a:schemeClr val="accent2"/>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11675" y="798600"/>
            <a:ext cx="6247800" cy="3546300"/>
          </a:xfrm>
          <a:prstGeom prst="rect">
            <a:avLst/>
          </a:prstGeom>
        </p:spPr>
        <p:txBody>
          <a:bodyPr wrap="square" lIns="91425" tIns="91425" rIns="91425" bIns="91425" anchor="ctr"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accent1"/>
                </a:solidFill>
              </a:rPr>
              <a:t>‹nr.›</a:t>
            </a:fld>
            <a:endParaRPr lang="en-GB">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46" name="Shape 46"/>
          <p:cNvSpPr txBox="1">
            <a:spLocks noGrp="1"/>
          </p:cNvSpPr>
          <p:nvPr>
            <p:ph type="title"/>
          </p:nvPr>
        </p:nvSpPr>
        <p:spPr>
          <a:xfrm>
            <a:off x="311300" y="500925"/>
            <a:ext cx="3704400" cy="20496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47" name="Shape 47"/>
          <p:cNvSpPr txBox="1">
            <a:spLocks noGrp="1"/>
          </p:cNvSpPr>
          <p:nvPr>
            <p:ph type="subTitle" idx="1"/>
          </p:nvPr>
        </p:nvSpPr>
        <p:spPr>
          <a:xfrm>
            <a:off x="304800" y="2626725"/>
            <a:ext cx="3704400" cy="926700"/>
          </a:xfrm>
          <a:prstGeom prst="rect">
            <a:avLst/>
          </a:prstGeom>
        </p:spPr>
        <p:txBody>
          <a:bodyPr wrap="square" lIns="91425" tIns="91425" rIns="91425" bIns="91425" anchor="t" anchorCtr="0"/>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Shape 48"/>
          <p:cNvSpPr txBox="1">
            <a:spLocks noGrp="1"/>
          </p:cNvSpPr>
          <p:nvPr>
            <p:ph type="body" idx="2"/>
          </p:nvPr>
        </p:nvSpPr>
        <p:spPr>
          <a:xfrm>
            <a:off x="4879025" y="500925"/>
            <a:ext cx="3954000" cy="41115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‹nr.›</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52" name="Shape 52"/>
          <p:cNvSpPr txBox="1">
            <a:spLocks noGrp="1"/>
          </p:cNvSpPr>
          <p:nvPr>
            <p:ph type="body" idx="1"/>
          </p:nvPr>
        </p:nvSpPr>
        <p:spPr>
          <a:xfrm>
            <a:off x="311700" y="4521400"/>
            <a:ext cx="7979400" cy="460500"/>
          </a:xfrm>
          <a:prstGeom prst="rect">
            <a:avLst/>
          </a:prstGeom>
        </p:spPr>
        <p:txBody>
          <a:bodyPr wrap="square" lIns="91425" tIns="91425" rIns="91425" bIns="91425" anchor="ctr" anchorCtr="0"/>
          <a:lstStyle>
            <a:lvl1pPr lv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Shape 5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lt1"/>
                </a:solidFill>
              </a:rPr>
              <a:t>‹nr.›</a:t>
            </a:fld>
            <a:endParaRPr lang="en-GB">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300"/>
              <a:buFont typeface="Roboto"/>
              <a:buChar char="●"/>
              <a:defRPr sz="13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GB" sz="1000">
                <a:solidFill>
                  <a:schemeClr val="dk2"/>
                </a:solidFill>
                <a:latin typeface="Roboto"/>
                <a:ea typeface="Roboto"/>
                <a:cs typeface="Roboto"/>
                <a:sym typeface="Roboto"/>
              </a:rPr>
              <a:t>‹nr.›</a:t>
            </a:fld>
            <a:endParaRPr lang="en-GB" sz="1000">
              <a:solidFill>
                <a:schemeClr val="dk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l.facebook.com/l.php?u=http://journals.sagepub.com/doi/10.1518/001872008X375009&amp;h=ATN6-coessuUWn-f79IaLlpB-EyNV5RrPTa4_Nip5mPBQun_a64UVVptXkXlWlqM53v2KWaI5UsOv5amNezWxr6x5awGV03pXY2m6bMjHszkpyhexha9bgzCzXqVOQWKL1TTVUYD0Wk"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311700" y="539725"/>
            <a:ext cx="8520600" cy="1282500"/>
          </a:xfrm>
          <a:prstGeom prst="rect">
            <a:avLst/>
          </a:prstGeom>
        </p:spPr>
        <p:txBody>
          <a:bodyPr wrap="square" lIns="91425" tIns="91425" rIns="91425" bIns="91425" anchor="t" anchorCtr="0">
            <a:noAutofit/>
          </a:bodyPr>
          <a:lstStyle/>
          <a:p>
            <a:pPr marL="0" lvl="0" indent="0">
              <a:spcBef>
                <a:spcPts val="0"/>
              </a:spcBef>
              <a:buNone/>
            </a:pPr>
            <a:r>
              <a:rPr lang="en-GB" sz="3600"/>
              <a:t>Feasibility of Team Training in Virtual Reality for RAMIS</a:t>
            </a:r>
          </a:p>
        </p:txBody>
      </p:sp>
      <p:sp>
        <p:nvSpPr>
          <p:cNvPr id="65" name="Shape 65"/>
          <p:cNvSpPr txBox="1">
            <a:spLocks noGrp="1"/>
          </p:cNvSpPr>
          <p:nvPr>
            <p:ph type="subTitle" idx="1"/>
          </p:nvPr>
        </p:nvSpPr>
        <p:spPr>
          <a:xfrm>
            <a:off x="4847575" y="3494935"/>
            <a:ext cx="4242600" cy="738300"/>
          </a:xfrm>
          <a:prstGeom prst="rect">
            <a:avLst/>
          </a:prstGeom>
        </p:spPr>
        <p:txBody>
          <a:bodyPr wrap="square" lIns="91425" tIns="91425" rIns="91425" bIns="91425" anchor="t" anchorCtr="0">
            <a:noAutofit/>
          </a:bodyPr>
          <a:lstStyle/>
          <a:p>
            <a:pPr marL="0" lvl="0" indent="0" algn="r">
              <a:spcBef>
                <a:spcPts val="0"/>
              </a:spcBef>
              <a:buNone/>
            </a:pPr>
            <a:r>
              <a:rPr lang="en-GB">
                <a:solidFill>
                  <a:srgbClr val="FFFFFF"/>
                </a:solidFill>
              </a:rPr>
              <a:t>*Niclas Hjorth Stjernholm</a:t>
            </a:r>
          </a:p>
          <a:p>
            <a:pPr marL="0" lvl="0" indent="0" algn="r">
              <a:spcBef>
                <a:spcPts val="0"/>
              </a:spcBef>
              <a:buNone/>
            </a:pPr>
            <a:r>
              <a:rPr lang="en-GB">
                <a:solidFill>
                  <a:srgbClr val="FFFFFF"/>
                </a:solidFill>
              </a:rPr>
              <a:t>*Oliver Gyldenberg Hjermitslev</a:t>
            </a:r>
          </a:p>
          <a:p>
            <a:pPr marL="0" lvl="0" indent="0" algn="r">
              <a:spcBef>
                <a:spcPts val="0"/>
              </a:spcBef>
              <a:buNone/>
            </a:pPr>
            <a:r>
              <a:rPr lang="en-GB">
                <a:solidFill>
                  <a:srgbClr val="FFFFFF"/>
                </a:solidFill>
              </a:rPr>
              <a:t>Nicklas Haagh Christensen</a:t>
            </a:r>
          </a:p>
          <a:p>
            <a:pPr marL="0" lvl="0" indent="0" algn="r">
              <a:spcBef>
                <a:spcPts val="0"/>
              </a:spcBef>
              <a:buNone/>
            </a:pPr>
            <a:r>
              <a:rPr lang="en-GB">
                <a:solidFill>
                  <a:srgbClr val="FFFFFF"/>
                </a:solidFill>
              </a:rPr>
              <a:t>Atanas Atanasov Nikolov</a:t>
            </a:r>
          </a:p>
          <a:p>
            <a:pPr marL="0" lvl="0" indent="0" algn="r">
              <a:spcBef>
                <a:spcPts val="0"/>
              </a:spcBef>
              <a:buNone/>
            </a:pPr>
            <a:r>
              <a:rPr lang="en-GB">
                <a:solidFill>
                  <a:srgbClr val="FFFFFF"/>
                </a:solidFill>
              </a:rPr>
              <a:t>Frederik Falk</a:t>
            </a:r>
          </a:p>
          <a:p>
            <a:pPr marL="0" lvl="0" indent="0" algn="r">
              <a:spcBef>
                <a:spcPts val="0"/>
              </a:spcBef>
              <a:buNone/>
            </a:pPr>
            <a:endParaRPr>
              <a:solidFill>
                <a:srgbClr val="FFFFFF"/>
              </a:solidFill>
            </a:endParaRPr>
          </a:p>
        </p:txBody>
      </p:sp>
      <p:sp>
        <p:nvSpPr>
          <p:cNvPr id="66" name="Shape 66"/>
          <p:cNvSpPr txBox="1"/>
          <p:nvPr/>
        </p:nvSpPr>
        <p:spPr>
          <a:xfrm>
            <a:off x="7027075" y="3113325"/>
            <a:ext cx="2063100" cy="381600"/>
          </a:xfrm>
          <a:prstGeom prst="rect">
            <a:avLst/>
          </a:prstGeom>
          <a:noFill/>
          <a:ln>
            <a:noFill/>
          </a:ln>
        </p:spPr>
        <p:txBody>
          <a:bodyPr wrap="square" lIns="91425" tIns="91425" rIns="91425" bIns="91425" anchor="t" anchorCtr="0">
            <a:noAutofit/>
          </a:bodyPr>
          <a:lstStyle/>
          <a:p>
            <a:pPr marL="0" lvl="0" indent="0" algn="r">
              <a:spcBef>
                <a:spcPts val="0"/>
              </a:spcBef>
              <a:buNone/>
            </a:pPr>
            <a:r>
              <a:rPr lang="en-GB" sz="1600" b="1">
                <a:solidFill>
                  <a:srgbClr val="FFFFFF"/>
                </a:solidFill>
                <a:latin typeface="Roboto"/>
                <a:ea typeface="Roboto"/>
                <a:cs typeface="Roboto"/>
                <a:sym typeface="Roboto"/>
              </a:rPr>
              <a:t>20th Dec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Testing Methodology</a:t>
            </a:r>
          </a:p>
        </p:txBody>
      </p:sp>
      <p:sp>
        <p:nvSpPr>
          <p:cNvPr id="132" name="Shape 132"/>
          <p:cNvSpPr txBox="1">
            <a:spLocks noGrp="1"/>
          </p:cNvSpPr>
          <p:nvPr>
            <p:ph type="body" idx="1"/>
          </p:nvPr>
        </p:nvSpPr>
        <p:spPr>
          <a:xfrm>
            <a:off x="311725" y="1275075"/>
            <a:ext cx="3999900" cy="3076200"/>
          </a:xfrm>
          <a:prstGeom prst="rect">
            <a:avLst/>
          </a:prstGeom>
        </p:spPr>
        <p:txBody>
          <a:bodyPr wrap="square" lIns="91425" tIns="91425" rIns="91425" bIns="91425" anchor="t" anchorCtr="0">
            <a:noAutofit/>
          </a:bodyPr>
          <a:lstStyle/>
          <a:p>
            <a:pPr marL="0" lvl="0" indent="0">
              <a:spcBef>
                <a:spcPts val="0"/>
              </a:spcBef>
              <a:buNone/>
            </a:pPr>
            <a:r>
              <a:rPr lang="en-GB"/>
              <a:t>Expert Review with</a:t>
            </a:r>
          </a:p>
          <a:p>
            <a:pPr marL="457200" lvl="0" indent="-311150" rtl="0">
              <a:spcBef>
                <a:spcPts val="0"/>
              </a:spcBef>
              <a:spcAft>
                <a:spcPts val="0"/>
              </a:spcAft>
              <a:buSzPts val="1300"/>
              <a:buChar char="●"/>
            </a:pPr>
            <a:r>
              <a:rPr lang="en-GB"/>
              <a:t>Jane Petersson, first nurse assistant and nurse specialist in robot surgery</a:t>
            </a:r>
          </a:p>
          <a:p>
            <a:pPr marL="457200" lvl="0" indent="-311150" rtl="0">
              <a:spcBef>
                <a:spcPts val="0"/>
              </a:spcBef>
              <a:buSzPts val="1300"/>
              <a:buChar char="●"/>
            </a:pPr>
            <a:r>
              <a:rPr lang="en-GB"/>
              <a:t>Johan Poulsen, head surgeon of robot surgery at Aalborg University Hospital</a:t>
            </a:r>
          </a:p>
          <a:p>
            <a:pPr marL="0" lvl="0" indent="0" rtl="0">
              <a:spcBef>
                <a:spcPts val="0"/>
              </a:spcBef>
              <a:buNone/>
            </a:pPr>
            <a:r>
              <a:rPr lang="en-GB"/>
              <a:t>Introduced to VR with a training scene</a:t>
            </a:r>
          </a:p>
          <a:p>
            <a:pPr marL="0" lvl="0" indent="0">
              <a:spcBef>
                <a:spcPts val="0"/>
              </a:spcBef>
              <a:buNone/>
            </a:pPr>
            <a:r>
              <a:rPr lang="en-GB"/>
              <a:t>Evaluated our scene</a:t>
            </a:r>
          </a:p>
        </p:txBody>
      </p:sp>
      <p:sp>
        <p:nvSpPr>
          <p:cNvPr id="133" name="Shape 133"/>
          <p:cNvSpPr txBox="1">
            <a:spLocks noGrp="1"/>
          </p:cNvSpPr>
          <p:nvPr>
            <p:ph type="body" idx="2"/>
          </p:nvPr>
        </p:nvSpPr>
        <p:spPr>
          <a:xfrm>
            <a:off x="4832400" y="1353300"/>
            <a:ext cx="3999900" cy="3076200"/>
          </a:xfrm>
          <a:prstGeom prst="rect">
            <a:avLst/>
          </a:prstGeom>
        </p:spPr>
        <p:txBody>
          <a:bodyPr wrap="square" lIns="91425" tIns="91425" rIns="91425" bIns="91425" anchor="t" anchorCtr="0">
            <a:noAutofit/>
          </a:bodyPr>
          <a:lstStyle/>
          <a:p>
            <a:pPr marL="0" lvl="0" indent="0">
              <a:spcBef>
                <a:spcPts val="0"/>
              </a:spcBef>
              <a:buNone/>
            </a:pPr>
            <a:r>
              <a:rPr lang="en-GB"/>
              <a:t>Introduced to VR with a training scene</a:t>
            </a:r>
          </a:p>
          <a:p>
            <a:pPr marL="0" lvl="0" indent="0">
              <a:spcBef>
                <a:spcPts val="0"/>
              </a:spcBef>
              <a:buNone/>
            </a:pPr>
            <a:r>
              <a:rPr lang="en-GB"/>
              <a:t>Evaluated our scene afterwards</a:t>
            </a:r>
          </a:p>
          <a:p>
            <a:pPr marL="0" lvl="0" indent="0">
              <a:spcBef>
                <a:spcPts val="0"/>
              </a:spcBef>
              <a:buNone/>
            </a:pPr>
            <a:endParaRPr/>
          </a:p>
        </p:txBody>
      </p:sp>
      <p:pic>
        <p:nvPicPr>
          <p:cNvPr id="134" name="Shape 134"/>
          <p:cNvPicPr preferRelativeResize="0"/>
          <p:nvPr/>
        </p:nvPicPr>
        <p:blipFill>
          <a:blip r:embed="rId3">
            <a:alphaModFix/>
          </a:blip>
          <a:stretch>
            <a:fillRect/>
          </a:stretch>
        </p:blipFill>
        <p:spPr>
          <a:xfrm>
            <a:off x="76200" y="2900350"/>
            <a:ext cx="8928844" cy="224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Results - Proof of Concept</a:t>
            </a:r>
          </a:p>
        </p:txBody>
      </p:sp>
      <p:sp>
        <p:nvSpPr>
          <p:cNvPr id="140" name="Shape 140"/>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a:spcBef>
                <a:spcPts val="0"/>
              </a:spcBef>
              <a:buNone/>
            </a:pPr>
            <a:r>
              <a:rPr lang="en-GB"/>
              <a:t>The system is not complete enough to warrant implementation at this stage</a:t>
            </a:r>
          </a:p>
          <a:p>
            <a:pPr marL="0" lvl="0" indent="0">
              <a:spcBef>
                <a:spcPts val="0"/>
              </a:spcBef>
              <a:buNone/>
            </a:pPr>
            <a:r>
              <a:rPr lang="en-GB"/>
              <a:t>VR can provide sufficient accuracy for team training</a:t>
            </a:r>
          </a:p>
          <a:p>
            <a:pPr marL="0" lvl="0" indent="0">
              <a:spcBef>
                <a:spcPts val="0"/>
              </a:spcBef>
              <a:buNone/>
            </a:pPr>
            <a:r>
              <a:rPr lang="en-GB"/>
              <a:t>Realism is extremely important</a:t>
            </a:r>
          </a:p>
          <a:p>
            <a:pPr marL="0" lvl="0" indent="0">
              <a:spcBef>
                <a:spcPts val="0"/>
              </a:spcBef>
              <a:buNone/>
            </a:pPr>
            <a:r>
              <a:rPr lang="en-GB"/>
              <a:t>Scenarios</a:t>
            </a:r>
          </a:p>
          <a:p>
            <a:pPr marL="0" lvl="0" indent="0">
              <a:spcBef>
                <a:spcPts val="0"/>
              </a:spcBef>
              <a:buNone/>
            </a:pPr>
            <a:r>
              <a:rPr lang="en-GB"/>
              <a:t>Surgical staff is used to compensating for lack of tactile feedback with visuals</a:t>
            </a:r>
          </a:p>
          <a:p>
            <a:pPr marL="0" lvl="0" indent="0">
              <a:spcBef>
                <a:spcPts val="0"/>
              </a:spcBef>
              <a:buNone/>
            </a:pPr>
            <a:r>
              <a:rPr lang="en-GB"/>
              <a:t>Experts agreed that VR training could be crucial to improving RAMIS training accessibility</a:t>
            </a:r>
          </a:p>
          <a:p>
            <a:pPr marL="0" lvl="0" indent="0">
              <a:spcBef>
                <a:spcPts val="0"/>
              </a:spcBef>
              <a:buNone/>
            </a:pPr>
            <a:endParaRPr/>
          </a:p>
        </p:txBody>
      </p:sp>
      <p:sp>
        <p:nvSpPr>
          <p:cNvPr id="141" name="Shape 141"/>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142" name="Shape 142"/>
          <p:cNvPicPr preferRelativeResize="0"/>
          <p:nvPr/>
        </p:nvPicPr>
        <p:blipFill rotWithShape="1">
          <a:blip r:embed="rId3">
            <a:alphaModFix/>
          </a:blip>
          <a:srcRect t="9686" r="21911" b="14876"/>
          <a:stretch/>
        </p:blipFill>
        <p:spPr>
          <a:xfrm>
            <a:off x="5028000" y="1776650"/>
            <a:ext cx="3804304" cy="275643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675" y="798600"/>
            <a:ext cx="6247800" cy="3546300"/>
          </a:xfrm>
          <a:prstGeom prst="rect">
            <a:avLst/>
          </a:prstGeom>
        </p:spPr>
        <p:txBody>
          <a:bodyPr wrap="square" lIns="91425" tIns="91425" rIns="91425" bIns="91425" anchor="ctr" anchorCtr="0">
            <a:noAutofit/>
          </a:bodyPr>
          <a:lstStyle/>
          <a:p>
            <a:pPr marL="0" lvl="0" indent="0" rtl="0">
              <a:spcBef>
                <a:spcPts val="0"/>
              </a:spcBef>
              <a:buNone/>
            </a:pPr>
            <a:r>
              <a:rPr lang="en-GB" b="1"/>
              <a:t>Hypothesis</a:t>
            </a:r>
            <a:r>
              <a:rPr lang="en-GB"/>
              <a:t>: </a:t>
            </a:r>
          </a:p>
          <a:p>
            <a:pPr marL="0" lvl="0" indent="0" rtl="0">
              <a:spcBef>
                <a:spcPts val="0"/>
              </a:spcBef>
              <a:buNone/>
            </a:pPr>
            <a:r>
              <a:rPr lang="en-GB" sz="3000"/>
              <a:t>VR can simulate Team Training with sufficient accuracy, thereby increasing accessibility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675" y="798600"/>
            <a:ext cx="6247800" cy="3546300"/>
          </a:xfrm>
          <a:prstGeom prst="rect">
            <a:avLst/>
          </a:prstGeom>
        </p:spPr>
        <p:txBody>
          <a:bodyPr wrap="square" lIns="91425" tIns="91425" rIns="91425" bIns="91425" anchor="ctr" anchorCtr="0">
            <a:noAutofit/>
          </a:bodyPr>
          <a:lstStyle/>
          <a:p>
            <a:pPr marL="0" lvl="0" indent="0">
              <a:spcBef>
                <a:spcPts val="0"/>
              </a:spcBef>
              <a:buNone/>
            </a:pPr>
            <a:r>
              <a:rPr lang="en-GB" b="1"/>
              <a:t>It seems so :)</a:t>
            </a:r>
          </a:p>
          <a:p>
            <a:pPr marL="0" lvl="0" indent="0">
              <a:spcBef>
                <a:spcPts val="0"/>
              </a:spcBef>
              <a:buNone/>
            </a:pPr>
            <a:r>
              <a:rPr lang="en-GB" sz="3000"/>
              <a:t>According to experts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Discussion</a:t>
            </a:r>
          </a:p>
        </p:txBody>
      </p:sp>
      <p:sp>
        <p:nvSpPr>
          <p:cNvPr id="158" name="Shape 158"/>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a:spcBef>
                <a:spcPts val="0"/>
              </a:spcBef>
              <a:buNone/>
            </a:pPr>
            <a:r>
              <a:rPr lang="en-GB"/>
              <a:t>Combining simulations</a:t>
            </a:r>
          </a:p>
          <a:p>
            <a:pPr marL="0" lvl="0" indent="0">
              <a:spcBef>
                <a:spcPts val="0"/>
              </a:spcBef>
              <a:buNone/>
            </a:pPr>
            <a:r>
              <a:rPr lang="en-GB"/>
              <a:t>Realism, trade-off with computational efficiency</a:t>
            </a:r>
          </a:p>
          <a:p>
            <a:pPr marL="0" lvl="0" indent="0">
              <a:spcBef>
                <a:spcPts val="0"/>
              </a:spcBef>
              <a:buNone/>
            </a:pPr>
            <a:r>
              <a:rPr lang="en-GB"/>
              <a:t>Single-player to learn multiple roles</a:t>
            </a:r>
          </a:p>
          <a:p>
            <a:pPr marL="0" lvl="0" indent="0">
              <a:spcBef>
                <a:spcPts val="0"/>
              </a:spcBef>
              <a:buNone/>
            </a:pPr>
            <a:r>
              <a:rPr lang="en-GB"/>
              <a:t>We suggest</a:t>
            </a:r>
          </a:p>
          <a:p>
            <a:pPr marL="457200" lvl="0" indent="-311150" rtl="0">
              <a:spcBef>
                <a:spcPts val="0"/>
              </a:spcBef>
              <a:spcAft>
                <a:spcPts val="0"/>
              </a:spcAft>
              <a:buSzPts val="1300"/>
              <a:buChar char="●"/>
            </a:pPr>
            <a:r>
              <a:rPr lang="en-GB"/>
              <a:t>Development of full system, including a comparison of inverse kinematic methods</a:t>
            </a:r>
          </a:p>
          <a:p>
            <a:pPr marL="457200" lvl="0" indent="-311150" rtl="0">
              <a:spcBef>
                <a:spcPts val="0"/>
              </a:spcBef>
              <a:spcAft>
                <a:spcPts val="0"/>
              </a:spcAft>
              <a:buSzPts val="1300"/>
              <a:buChar char="●"/>
            </a:pPr>
            <a:r>
              <a:rPr lang="en-GB"/>
              <a:t>Usability test of full system</a:t>
            </a:r>
          </a:p>
          <a:p>
            <a:pPr marL="457200" lvl="0" indent="-311150" rtl="0">
              <a:spcBef>
                <a:spcPts val="0"/>
              </a:spcBef>
              <a:buSzPts val="1300"/>
              <a:buChar char="●"/>
            </a:pPr>
            <a:r>
              <a:rPr lang="en-GB"/>
              <a:t>Longitudinal study to determine the effects of using VR in team training for RAMIS</a:t>
            </a:r>
          </a:p>
          <a:p>
            <a:pPr marL="0" lvl="0" indent="0">
              <a:spcBef>
                <a:spcPts val="0"/>
              </a:spcBef>
              <a:buNone/>
            </a:pPr>
            <a:endParaRPr/>
          </a:p>
        </p:txBody>
      </p:sp>
      <p:sp>
        <p:nvSpPr>
          <p:cNvPr id="159" name="Shape 159"/>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160" name="Shape 160"/>
          <p:cNvPicPr preferRelativeResize="0"/>
          <p:nvPr/>
        </p:nvPicPr>
        <p:blipFill>
          <a:blip r:embed="rId3">
            <a:alphaModFix/>
          </a:blip>
          <a:stretch>
            <a:fillRect/>
          </a:stretch>
        </p:blipFill>
        <p:spPr>
          <a:xfrm>
            <a:off x="4899450" y="1849000"/>
            <a:ext cx="3865800" cy="2488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Acknowledgements</a:t>
            </a:r>
          </a:p>
        </p:txBody>
      </p:sp>
      <p:sp>
        <p:nvSpPr>
          <p:cNvPr id="166" name="Shape 166"/>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a:t>Thanks to Jane Petersson and Johan Poulsen at the MIUC department on Aalborg University Hospital for participation and engagement in the project and for letting us observe training sessions as well as an operation.</a:t>
            </a:r>
          </a:p>
          <a:p>
            <a:pPr marL="0" lvl="0" indent="0">
              <a:spcBef>
                <a:spcPts val="0"/>
              </a:spcBef>
              <a:buNone/>
            </a:pPr>
            <a:endParaRPr/>
          </a:p>
        </p:txBody>
      </p:sp>
      <p:sp>
        <p:nvSpPr>
          <p:cNvPr id="167" name="Shape 167"/>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Contents</a:t>
            </a:r>
          </a:p>
        </p:txBody>
      </p:sp>
      <p:sp>
        <p:nvSpPr>
          <p:cNvPr id="72" name="Shape 72"/>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a:spcBef>
                <a:spcPts val="0"/>
              </a:spcBef>
              <a:buNone/>
            </a:pPr>
            <a:r>
              <a:rPr lang="en-GB"/>
              <a:t>RAMIS - Introduction and Importance</a:t>
            </a:r>
          </a:p>
          <a:p>
            <a:pPr marL="0" lvl="0" indent="0">
              <a:spcBef>
                <a:spcPts val="0"/>
              </a:spcBef>
              <a:buNone/>
            </a:pPr>
            <a:r>
              <a:rPr lang="en-GB"/>
              <a:t>Context Study</a:t>
            </a:r>
          </a:p>
          <a:p>
            <a:pPr marL="0" lvl="0" indent="0">
              <a:spcBef>
                <a:spcPts val="0"/>
              </a:spcBef>
              <a:buNone/>
            </a:pPr>
            <a:r>
              <a:rPr lang="en-GB"/>
              <a:t>Team Training in Virtual Reality</a:t>
            </a:r>
          </a:p>
          <a:p>
            <a:pPr marL="0" lvl="0" indent="0">
              <a:spcBef>
                <a:spcPts val="0"/>
              </a:spcBef>
              <a:buNone/>
            </a:pPr>
            <a:r>
              <a:rPr lang="en-GB"/>
              <a:t>Methods</a:t>
            </a:r>
          </a:p>
          <a:p>
            <a:pPr marL="0" lvl="0" indent="0">
              <a:spcBef>
                <a:spcPts val="0"/>
              </a:spcBef>
              <a:buNone/>
            </a:pPr>
            <a:r>
              <a:rPr lang="en-GB"/>
              <a:t>Results</a:t>
            </a:r>
          </a:p>
          <a:p>
            <a:pPr marL="0" lvl="0" indent="0">
              <a:spcBef>
                <a:spcPts val="0"/>
              </a:spcBef>
              <a:buNone/>
            </a:pPr>
            <a:r>
              <a:rPr lang="en-GB"/>
              <a:t>Discussion and Conclusion</a:t>
            </a:r>
          </a:p>
          <a:p>
            <a:pPr marL="0" lvl="0" indent="0">
              <a:spcBef>
                <a:spcPts val="0"/>
              </a:spcBef>
              <a:buNone/>
            </a:pPr>
            <a:endParaRPr/>
          </a:p>
        </p:txBody>
      </p:sp>
      <p:pic>
        <p:nvPicPr>
          <p:cNvPr id="73" name="Shape 73"/>
          <p:cNvPicPr preferRelativeResize="0"/>
          <p:nvPr/>
        </p:nvPicPr>
        <p:blipFill>
          <a:blip r:embed="rId3">
            <a:alphaModFix/>
          </a:blip>
          <a:stretch>
            <a:fillRect/>
          </a:stretch>
        </p:blipFill>
        <p:spPr>
          <a:xfrm>
            <a:off x="4810925" y="1429425"/>
            <a:ext cx="4333087" cy="3714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0" y="1288725"/>
            <a:ext cx="5779374" cy="3854775"/>
          </a:xfrm>
          <a:prstGeom prst="rect">
            <a:avLst/>
          </a:prstGeom>
          <a:noFill/>
          <a:ln>
            <a:noFill/>
          </a:ln>
        </p:spPr>
      </p:pic>
      <p:sp>
        <p:nvSpPr>
          <p:cNvPr id="79" name="Shape 79"/>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Introduction to Minimally Invasive Surgery</a:t>
            </a:r>
          </a:p>
        </p:txBody>
      </p:sp>
      <p:sp>
        <p:nvSpPr>
          <p:cNvPr id="80" name="Shape 80"/>
          <p:cNvSpPr txBox="1">
            <a:spLocks noGrp="1"/>
          </p:cNvSpPr>
          <p:nvPr>
            <p:ph type="body" idx="2"/>
          </p:nvPr>
        </p:nvSpPr>
        <p:spPr>
          <a:xfrm>
            <a:off x="6005450" y="1505700"/>
            <a:ext cx="2826900" cy="3076200"/>
          </a:xfrm>
          <a:prstGeom prst="rect">
            <a:avLst/>
          </a:prstGeom>
        </p:spPr>
        <p:txBody>
          <a:bodyPr wrap="square" lIns="91425" tIns="91425" rIns="91425" bIns="91425" anchor="t" anchorCtr="0">
            <a:noAutofit/>
          </a:bodyPr>
          <a:lstStyle/>
          <a:p>
            <a:pPr marL="0" lvl="0" indent="0">
              <a:spcBef>
                <a:spcPts val="0"/>
              </a:spcBef>
              <a:buNone/>
            </a:pPr>
            <a:r>
              <a:rPr lang="en-GB"/>
              <a:t>Small incisions</a:t>
            </a:r>
          </a:p>
          <a:p>
            <a:pPr marL="0" lvl="0" indent="0">
              <a:spcBef>
                <a:spcPts val="0"/>
              </a:spcBef>
              <a:buNone/>
            </a:pPr>
            <a:r>
              <a:rPr lang="en-GB"/>
              <a:t>Reduced recovery time</a:t>
            </a:r>
          </a:p>
          <a:p>
            <a:pPr marL="0" lvl="0" indent="0">
              <a:spcBef>
                <a:spcPts val="0"/>
              </a:spcBef>
              <a:buNone/>
            </a:pPr>
            <a:r>
              <a:rPr lang="en-GB"/>
              <a:t>Lower risk of injury</a:t>
            </a:r>
          </a:p>
          <a:p>
            <a:pPr marL="0" lvl="0" indent="0">
              <a:spcBef>
                <a:spcPts val="0"/>
              </a:spcBef>
              <a:buNone/>
            </a:pPr>
            <a:r>
              <a:rPr lang="en-GB"/>
              <a:t>Requires laparoscopic tools</a:t>
            </a:r>
          </a:p>
          <a:p>
            <a:pPr marL="0" lvl="0" indent="0">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Robot Assisted Minimally Invasive Surgery</a:t>
            </a:r>
          </a:p>
        </p:txBody>
      </p:sp>
      <p:sp>
        <p:nvSpPr>
          <p:cNvPr id="86" name="Shape 86"/>
          <p:cNvSpPr txBox="1">
            <a:spLocks noGrp="1"/>
          </p:cNvSpPr>
          <p:nvPr>
            <p:ph type="body" idx="1"/>
          </p:nvPr>
        </p:nvSpPr>
        <p:spPr>
          <a:xfrm>
            <a:off x="311700" y="1505700"/>
            <a:ext cx="3122100" cy="3076200"/>
          </a:xfrm>
          <a:prstGeom prst="rect">
            <a:avLst/>
          </a:prstGeom>
        </p:spPr>
        <p:txBody>
          <a:bodyPr wrap="square" lIns="91425" tIns="91425" rIns="91425" bIns="91425" anchor="t" anchorCtr="0">
            <a:noAutofit/>
          </a:bodyPr>
          <a:lstStyle/>
          <a:p>
            <a:pPr marL="0" lvl="0" indent="0">
              <a:spcBef>
                <a:spcPts val="0"/>
              </a:spcBef>
              <a:buNone/>
            </a:pPr>
            <a:r>
              <a:rPr lang="en-GB"/>
              <a:t>Controlled by a specialized surgeon</a:t>
            </a:r>
          </a:p>
          <a:p>
            <a:pPr marL="0" lvl="0" indent="0" rtl="0">
              <a:spcBef>
                <a:spcPts val="0"/>
              </a:spcBef>
              <a:buNone/>
            </a:pPr>
            <a:r>
              <a:rPr lang="en-GB"/>
              <a:t>Surgeon operates from console</a:t>
            </a:r>
          </a:p>
          <a:p>
            <a:pPr marL="457200" lvl="0" indent="-311150" rtl="0">
              <a:spcBef>
                <a:spcPts val="0"/>
              </a:spcBef>
              <a:buSzPts val="1300"/>
              <a:buChar char="●"/>
            </a:pPr>
            <a:r>
              <a:rPr lang="en-GB"/>
              <a:t>Controls multiple tools and an endoscopic camera</a:t>
            </a:r>
          </a:p>
          <a:p>
            <a:pPr marL="0" lvl="0" indent="0" rtl="0">
              <a:spcBef>
                <a:spcPts val="0"/>
              </a:spcBef>
              <a:buNone/>
            </a:pPr>
            <a:r>
              <a:rPr lang="en-GB"/>
              <a:t>Nurses handle the robot and assist from outside the patient</a:t>
            </a:r>
          </a:p>
          <a:p>
            <a:pPr marL="0" lvl="0" indent="0" rtl="0">
              <a:spcBef>
                <a:spcPts val="0"/>
              </a:spcBef>
              <a:buNone/>
            </a:pPr>
            <a:r>
              <a:rPr lang="en-GB"/>
              <a:t>We collaborated with MIUC on team training for RAMIS</a:t>
            </a:r>
          </a:p>
          <a:p>
            <a:pPr marL="0" lvl="0" indent="0" rtl="0">
              <a:spcBef>
                <a:spcPts val="0"/>
              </a:spcBef>
              <a:buNone/>
            </a:pPr>
            <a:endParaRPr/>
          </a:p>
          <a:p>
            <a:pPr marL="0" lvl="0" indent="0">
              <a:spcBef>
                <a:spcPts val="0"/>
              </a:spcBef>
              <a:buNone/>
            </a:pPr>
            <a:endParaRPr/>
          </a:p>
        </p:txBody>
      </p:sp>
      <p:sp>
        <p:nvSpPr>
          <p:cNvPr id="87" name="Shape 87"/>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88" name="Shape 88"/>
          <p:cNvPicPr preferRelativeResize="0"/>
          <p:nvPr/>
        </p:nvPicPr>
        <p:blipFill>
          <a:blip r:embed="rId3">
            <a:alphaModFix/>
          </a:blip>
          <a:stretch>
            <a:fillRect/>
          </a:stretch>
        </p:blipFill>
        <p:spPr>
          <a:xfrm>
            <a:off x="3847501" y="1405476"/>
            <a:ext cx="5296503" cy="3427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Team Training for RAMIS</a:t>
            </a:r>
          </a:p>
        </p:txBody>
      </p:sp>
      <p:sp>
        <p:nvSpPr>
          <p:cNvPr id="94" name="Shape 94"/>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a:spcBef>
                <a:spcPts val="0"/>
              </a:spcBef>
              <a:buNone/>
            </a:pPr>
            <a:r>
              <a:rPr lang="en-GB"/>
              <a:t>RAMIS requires specialised teams to operate</a:t>
            </a:r>
          </a:p>
          <a:p>
            <a:pPr marL="0" lvl="0" indent="0">
              <a:spcBef>
                <a:spcPts val="0"/>
              </a:spcBef>
              <a:buNone/>
            </a:pPr>
            <a:r>
              <a:rPr lang="en-GB"/>
              <a:t>Teamwork is an essential competency</a:t>
            </a:r>
            <a:r>
              <a:rPr lang="en-GB" baseline="30000"/>
              <a:t>1</a:t>
            </a:r>
          </a:p>
          <a:p>
            <a:pPr marL="0" lvl="0" indent="0">
              <a:spcBef>
                <a:spcPts val="0"/>
              </a:spcBef>
              <a:buNone/>
            </a:pPr>
            <a:r>
              <a:rPr lang="en-GB"/>
              <a:t>Few centres</a:t>
            </a:r>
          </a:p>
          <a:p>
            <a:pPr marL="0" lvl="0" indent="0">
              <a:spcBef>
                <a:spcPts val="0"/>
              </a:spcBef>
              <a:buNone/>
            </a:pPr>
            <a:r>
              <a:rPr lang="en-GB"/>
              <a:t>Expensive and time-consuming</a:t>
            </a:r>
          </a:p>
          <a:p>
            <a:pPr marL="0" lvl="0" indent="0">
              <a:spcBef>
                <a:spcPts val="0"/>
              </a:spcBef>
              <a:buNone/>
            </a:pPr>
            <a:r>
              <a:rPr lang="en-GB"/>
              <a:t>To reduce critical events, simulation-based training has become increasingly popular</a:t>
            </a:r>
            <a:r>
              <a:rPr lang="en-GB" baseline="30000"/>
              <a:t>2</a:t>
            </a:r>
          </a:p>
          <a:p>
            <a:pPr marL="0" lvl="0" indent="0">
              <a:spcBef>
                <a:spcPts val="0"/>
              </a:spcBef>
              <a:buNone/>
            </a:pPr>
            <a:endParaRPr/>
          </a:p>
        </p:txBody>
      </p:sp>
      <p:sp>
        <p:nvSpPr>
          <p:cNvPr id="95" name="Shape 95"/>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96" name="Shape 96"/>
          <p:cNvSpPr txBox="1"/>
          <p:nvPr/>
        </p:nvSpPr>
        <p:spPr>
          <a:xfrm>
            <a:off x="311700" y="4581900"/>
            <a:ext cx="3999900" cy="480300"/>
          </a:xfrm>
          <a:prstGeom prst="rect">
            <a:avLst/>
          </a:prstGeom>
          <a:noFill/>
          <a:ln>
            <a:noFill/>
          </a:ln>
        </p:spPr>
        <p:txBody>
          <a:bodyPr wrap="square" lIns="91425" tIns="91425" rIns="91425" bIns="91425" anchor="t" anchorCtr="0">
            <a:noAutofit/>
          </a:bodyPr>
          <a:lstStyle/>
          <a:p>
            <a:pPr marL="0" lvl="0" indent="0">
              <a:spcBef>
                <a:spcPts val="0"/>
              </a:spcBef>
              <a:buNone/>
            </a:pPr>
            <a:r>
              <a:rPr lang="en-GB" sz="800" baseline="30000">
                <a:latin typeface="Roboto"/>
                <a:ea typeface="Roboto"/>
                <a:cs typeface="Roboto"/>
                <a:sym typeface="Roboto"/>
              </a:rPr>
              <a:t>1</a:t>
            </a:r>
            <a:r>
              <a:rPr lang="en-GB" sz="800">
                <a:latin typeface="Roboto"/>
                <a:ea typeface="Roboto"/>
                <a:cs typeface="Roboto"/>
                <a:sym typeface="Roboto"/>
              </a:rPr>
              <a:t>E. Salas et al. </a:t>
            </a:r>
            <a:r>
              <a:rPr lang="en-GB" sz="800" u="sng">
                <a:latin typeface="Roboto"/>
                <a:ea typeface="Roboto"/>
                <a:cs typeface="Roboto"/>
                <a:sym typeface="Roboto"/>
                <a:hlinkClick r:id="rId3"/>
              </a:rPr>
              <a:t>http://journals.sagepub.com/doi/10.1518/001872008X375009</a:t>
            </a:r>
          </a:p>
          <a:p>
            <a:pPr marL="0" lvl="0" indent="0">
              <a:spcBef>
                <a:spcPts val="0"/>
              </a:spcBef>
              <a:buNone/>
            </a:pPr>
            <a:r>
              <a:rPr lang="en-GB" sz="800" baseline="30000">
                <a:latin typeface="Roboto"/>
                <a:ea typeface="Roboto"/>
                <a:cs typeface="Roboto"/>
                <a:sym typeface="Roboto"/>
              </a:rPr>
              <a:t>2</a:t>
            </a:r>
            <a:r>
              <a:rPr lang="en-GB" sz="800">
                <a:latin typeface="Roboto"/>
                <a:ea typeface="Roboto"/>
                <a:cs typeface="Roboto"/>
                <a:sym typeface="Roboto"/>
              </a:rPr>
              <a:t>R. Aggarwal, doi: 10.1136/qshc.2004.010009</a:t>
            </a:r>
          </a:p>
        </p:txBody>
      </p:sp>
      <p:pic>
        <p:nvPicPr>
          <p:cNvPr id="97" name="Shape 97"/>
          <p:cNvPicPr preferRelativeResize="0"/>
          <p:nvPr/>
        </p:nvPicPr>
        <p:blipFill>
          <a:blip r:embed="rId4">
            <a:alphaModFix/>
          </a:blip>
          <a:stretch>
            <a:fillRect/>
          </a:stretch>
        </p:blipFill>
        <p:spPr>
          <a:xfrm>
            <a:off x="4518039" y="1405026"/>
            <a:ext cx="4628625" cy="34714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675" y="798600"/>
            <a:ext cx="6247800" cy="3546300"/>
          </a:xfrm>
          <a:prstGeom prst="rect">
            <a:avLst/>
          </a:prstGeom>
        </p:spPr>
        <p:txBody>
          <a:bodyPr wrap="square" lIns="91425" tIns="91425" rIns="91425" bIns="91425" anchor="ctr" anchorCtr="0">
            <a:noAutofit/>
          </a:bodyPr>
          <a:lstStyle/>
          <a:p>
            <a:pPr marL="0" lvl="0" indent="0">
              <a:spcBef>
                <a:spcPts val="0"/>
              </a:spcBef>
              <a:buNone/>
            </a:pPr>
            <a:r>
              <a:rPr lang="en-GB" b="1"/>
              <a:t>Hypothesis</a:t>
            </a:r>
            <a:r>
              <a:rPr lang="en-GB"/>
              <a:t>: </a:t>
            </a:r>
          </a:p>
          <a:p>
            <a:pPr marL="0" lvl="0" indent="0">
              <a:spcBef>
                <a:spcPts val="0"/>
              </a:spcBef>
              <a:buNone/>
            </a:pPr>
            <a:r>
              <a:rPr lang="en-GB" sz="3000"/>
              <a:t>VR can simulate Team Training with sufficient accuracy, thereby increasing accessibility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25" y="500925"/>
            <a:ext cx="3706500" cy="2508900"/>
          </a:xfrm>
          <a:prstGeom prst="rect">
            <a:avLst/>
          </a:prstGeom>
        </p:spPr>
        <p:txBody>
          <a:bodyPr wrap="square" lIns="91425" tIns="91425" rIns="91425" bIns="91425" anchor="t" anchorCtr="0">
            <a:noAutofit/>
          </a:bodyPr>
          <a:lstStyle/>
          <a:p>
            <a:pPr marL="0" lvl="0" indent="0">
              <a:spcBef>
                <a:spcPts val="0"/>
              </a:spcBef>
              <a:buNone/>
            </a:pPr>
            <a:r>
              <a:rPr lang="en-GB"/>
              <a:t>Context Study</a:t>
            </a:r>
          </a:p>
          <a:p>
            <a:pPr marL="0" lvl="0" indent="0">
              <a:spcBef>
                <a:spcPts val="0"/>
              </a:spcBef>
              <a:buNone/>
            </a:pPr>
            <a:r>
              <a:rPr lang="en-GB" sz="1400" i="1"/>
              <a:t>5 interviews</a:t>
            </a:r>
          </a:p>
          <a:p>
            <a:pPr marL="0" lvl="0" indent="0">
              <a:spcBef>
                <a:spcPts val="0"/>
              </a:spcBef>
              <a:buNone/>
            </a:pPr>
            <a:r>
              <a:rPr lang="en-GB" sz="1400" i="1"/>
              <a:t>3 training observations</a:t>
            </a:r>
          </a:p>
          <a:p>
            <a:pPr marL="0" lvl="0" indent="0">
              <a:spcBef>
                <a:spcPts val="0"/>
              </a:spcBef>
              <a:buNone/>
            </a:pPr>
            <a:r>
              <a:rPr lang="en-GB" sz="1400" i="1"/>
              <a:t>1 surgery observation</a:t>
            </a:r>
          </a:p>
        </p:txBody>
      </p:sp>
      <p:sp>
        <p:nvSpPr>
          <p:cNvPr id="108" name="Shape 108"/>
          <p:cNvSpPr txBox="1">
            <a:spLocks noGrp="1"/>
          </p:cNvSpPr>
          <p:nvPr>
            <p:ph type="body" idx="1"/>
          </p:nvPr>
        </p:nvSpPr>
        <p:spPr>
          <a:xfrm>
            <a:off x="4644675" y="500925"/>
            <a:ext cx="4166400" cy="4098600"/>
          </a:xfrm>
          <a:prstGeom prst="rect">
            <a:avLst/>
          </a:prstGeom>
        </p:spPr>
        <p:txBody>
          <a:bodyPr wrap="square" lIns="91425" tIns="91425" rIns="91425" bIns="91425" anchor="t" anchorCtr="0">
            <a:noAutofit/>
          </a:bodyPr>
          <a:lstStyle/>
          <a:p>
            <a:pPr marL="0" lvl="0" indent="0">
              <a:spcBef>
                <a:spcPts val="0"/>
              </a:spcBef>
              <a:buNone/>
            </a:pPr>
            <a:r>
              <a:rPr lang="en-GB"/>
              <a:t>Contextual Inquiry</a:t>
            </a:r>
          </a:p>
          <a:p>
            <a:pPr marL="0" lvl="0" indent="0" rtl="0">
              <a:spcBef>
                <a:spcPts val="0"/>
              </a:spcBef>
              <a:buNone/>
            </a:pPr>
            <a:r>
              <a:rPr lang="en-GB"/>
              <a:t>Key training and operation procedures</a:t>
            </a:r>
          </a:p>
          <a:p>
            <a:pPr marL="457200" lvl="0" indent="-311150" rtl="0">
              <a:spcBef>
                <a:spcPts val="0"/>
              </a:spcBef>
              <a:spcAft>
                <a:spcPts val="0"/>
              </a:spcAft>
              <a:buSzPts val="1300"/>
              <a:buChar char="●"/>
            </a:pPr>
            <a:r>
              <a:rPr lang="en-GB"/>
              <a:t>Emergency Simulation</a:t>
            </a:r>
          </a:p>
          <a:p>
            <a:pPr marL="457200" lvl="0" indent="-311150" rtl="0">
              <a:spcBef>
                <a:spcPts val="0"/>
              </a:spcBef>
              <a:spcAft>
                <a:spcPts val="0"/>
              </a:spcAft>
              <a:buSzPts val="1300"/>
              <a:buChar char="●"/>
            </a:pPr>
            <a:r>
              <a:rPr lang="en-GB"/>
              <a:t>Error Handling and Troubleshooting</a:t>
            </a:r>
          </a:p>
          <a:p>
            <a:pPr marL="457200" lvl="0" indent="-311150">
              <a:spcBef>
                <a:spcPts val="0"/>
              </a:spcBef>
              <a:buSzPts val="1300"/>
              <a:buChar char="●"/>
            </a:pPr>
            <a:r>
              <a:rPr lang="en-GB"/>
              <a:t>Standard procedures (docking, undocking)</a:t>
            </a:r>
          </a:p>
          <a:p>
            <a:pPr marL="0" lvl="0" indent="0">
              <a:spcBef>
                <a:spcPts val="0"/>
              </a:spcBef>
              <a:buNone/>
            </a:pPr>
            <a:r>
              <a:rPr lang="en-GB"/>
              <a:t>Communication</a:t>
            </a:r>
          </a:p>
          <a:p>
            <a:pPr marL="457200" lvl="0" indent="-311150" rtl="0">
              <a:spcBef>
                <a:spcPts val="0"/>
              </a:spcBef>
              <a:spcAft>
                <a:spcPts val="0"/>
              </a:spcAft>
              <a:buSzPts val="1300"/>
              <a:buChar char="●"/>
            </a:pPr>
            <a:r>
              <a:rPr lang="en-GB"/>
              <a:t>Verbal, both trainee-trainee and trainee-instructor</a:t>
            </a:r>
          </a:p>
          <a:p>
            <a:pPr marL="457200" lvl="0" indent="-311150" rtl="0">
              <a:spcBef>
                <a:spcPts val="0"/>
              </a:spcBef>
              <a:spcAft>
                <a:spcPts val="0"/>
              </a:spcAft>
              <a:buSzPts val="1300"/>
              <a:buChar char="●"/>
            </a:pPr>
            <a:r>
              <a:rPr lang="en-GB"/>
              <a:t>May be visual using monitors or body-language, examples</a:t>
            </a:r>
          </a:p>
          <a:p>
            <a:pPr marL="457200" lvl="0" indent="-311150" rtl="0">
              <a:spcBef>
                <a:spcPts val="0"/>
              </a:spcBef>
              <a:buSzPts val="1300"/>
              <a:buChar char="●"/>
            </a:pPr>
            <a:r>
              <a:rPr lang="en-GB"/>
              <a:t>Unspoken (implicit) communication</a:t>
            </a:r>
          </a:p>
          <a:p>
            <a:pPr marL="0" lvl="0" indent="0">
              <a:spcBef>
                <a:spcPts val="0"/>
              </a:spcBef>
              <a:buNone/>
            </a:pPr>
            <a:r>
              <a:rPr lang="en-GB"/>
              <a:t>Roles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311700" y="1505700"/>
            <a:ext cx="3999900" cy="3076200"/>
          </a:xfrm>
          <a:prstGeom prst="rect">
            <a:avLst/>
          </a:prstGeom>
        </p:spPr>
        <p:txBody>
          <a:bodyPr wrap="square" lIns="91425" tIns="91425" rIns="91425" bIns="91425" anchor="t" anchorCtr="0">
            <a:noAutofit/>
          </a:bodyPr>
          <a:lstStyle/>
          <a:p>
            <a:pPr marL="0" lvl="0" indent="0">
              <a:spcBef>
                <a:spcPts val="0"/>
              </a:spcBef>
              <a:buNone/>
            </a:pPr>
            <a:r>
              <a:rPr lang="en-GB"/>
              <a:t>Use the physical model to create the scene</a:t>
            </a:r>
          </a:p>
          <a:p>
            <a:pPr marL="0" lvl="0" indent="0">
              <a:spcBef>
                <a:spcPts val="0"/>
              </a:spcBef>
              <a:buNone/>
            </a:pPr>
            <a:r>
              <a:rPr lang="en-GB"/>
              <a:t>Use the artifact model to decide which objects to implement</a:t>
            </a:r>
          </a:p>
          <a:p>
            <a:pPr marL="0" lvl="0" indent="0">
              <a:spcBef>
                <a:spcPts val="0"/>
              </a:spcBef>
              <a:buNone/>
            </a:pPr>
            <a:r>
              <a:rPr lang="en-GB"/>
              <a:t>Use the sequence model to evaluate - which scenarios are possible?</a:t>
            </a:r>
          </a:p>
          <a:p>
            <a:pPr marL="0" lvl="0" indent="0">
              <a:spcBef>
                <a:spcPts val="0"/>
              </a:spcBef>
              <a:buNone/>
            </a:pPr>
            <a:r>
              <a:rPr lang="en-GB"/>
              <a:t>Used Proteus in Unreal Engine 4</a:t>
            </a:r>
          </a:p>
          <a:p>
            <a:pPr marL="0" lvl="0" indent="0">
              <a:spcBef>
                <a:spcPts val="0"/>
              </a:spcBef>
              <a:buNone/>
            </a:pPr>
            <a:r>
              <a:rPr lang="en-GB"/>
              <a:t>Communication is possible with VoIP</a:t>
            </a:r>
          </a:p>
          <a:p>
            <a:pPr marL="0" lvl="0" indent="0">
              <a:spcBef>
                <a:spcPts val="0"/>
              </a:spcBef>
              <a:buNone/>
            </a:pPr>
            <a:endParaRPr/>
          </a:p>
        </p:txBody>
      </p:sp>
      <p:sp>
        <p:nvSpPr>
          <p:cNvPr id="114" name="Shape 114"/>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GB"/>
              <a:t>Implementing Team Training in Virtual Reality</a:t>
            </a:r>
          </a:p>
        </p:txBody>
      </p:sp>
      <p:sp>
        <p:nvSpPr>
          <p:cNvPr id="115" name="Shape 115"/>
          <p:cNvSpPr txBox="1">
            <a:spLocks noGrp="1"/>
          </p:cNvSpPr>
          <p:nvPr>
            <p:ph type="body" idx="2"/>
          </p:nvPr>
        </p:nvSpPr>
        <p:spPr>
          <a:xfrm>
            <a:off x="4832400" y="1505700"/>
            <a:ext cx="3999900" cy="30762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116" name="Shape 116"/>
          <p:cNvPicPr preferRelativeResize="0"/>
          <p:nvPr/>
        </p:nvPicPr>
        <p:blipFill>
          <a:blip r:embed="rId3">
            <a:alphaModFix/>
          </a:blip>
          <a:stretch>
            <a:fillRect/>
          </a:stretch>
        </p:blipFill>
        <p:spPr>
          <a:xfrm>
            <a:off x="5430325" y="3366100"/>
            <a:ext cx="2886191" cy="1777399"/>
          </a:xfrm>
          <a:prstGeom prst="rect">
            <a:avLst/>
          </a:prstGeom>
          <a:noFill/>
          <a:ln>
            <a:noFill/>
          </a:ln>
        </p:spPr>
      </p:pic>
      <p:pic>
        <p:nvPicPr>
          <p:cNvPr id="117" name="Shape 117"/>
          <p:cNvPicPr preferRelativeResize="0"/>
          <p:nvPr/>
        </p:nvPicPr>
        <p:blipFill>
          <a:blip r:embed="rId4">
            <a:alphaModFix/>
          </a:blip>
          <a:stretch>
            <a:fillRect/>
          </a:stretch>
        </p:blipFill>
        <p:spPr>
          <a:xfrm>
            <a:off x="5430325" y="1289025"/>
            <a:ext cx="2861900" cy="2077074"/>
          </a:xfrm>
          <a:prstGeom prst="rect">
            <a:avLst/>
          </a:prstGeom>
          <a:noFill/>
          <a:ln>
            <a:noFill/>
          </a:ln>
        </p:spPr>
      </p:pic>
      <p:pic>
        <p:nvPicPr>
          <p:cNvPr id="118" name="Shape 118"/>
          <p:cNvPicPr preferRelativeResize="0"/>
          <p:nvPr/>
        </p:nvPicPr>
        <p:blipFill>
          <a:blip r:embed="rId5">
            <a:alphaModFix/>
          </a:blip>
          <a:stretch>
            <a:fillRect/>
          </a:stretch>
        </p:blipFill>
        <p:spPr>
          <a:xfrm>
            <a:off x="4721976" y="1357372"/>
            <a:ext cx="4220748" cy="2001525"/>
          </a:xfrm>
          <a:prstGeom prst="rect">
            <a:avLst/>
          </a:prstGeom>
          <a:noFill/>
          <a:ln>
            <a:noFill/>
          </a:ln>
        </p:spPr>
      </p:pic>
      <p:pic>
        <p:nvPicPr>
          <p:cNvPr id="119" name="Shape 119"/>
          <p:cNvPicPr preferRelativeResize="0"/>
          <p:nvPr/>
        </p:nvPicPr>
        <p:blipFill>
          <a:blip r:embed="rId6">
            <a:alphaModFix/>
          </a:blip>
          <a:stretch>
            <a:fillRect/>
          </a:stretch>
        </p:blipFill>
        <p:spPr>
          <a:xfrm>
            <a:off x="4721970" y="3230200"/>
            <a:ext cx="4220751" cy="1789696"/>
          </a:xfrm>
          <a:prstGeom prst="rect">
            <a:avLst/>
          </a:prstGeom>
          <a:noFill/>
          <a:ln>
            <a:noFill/>
          </a:ln>
        </p:spPr>
      </p:pic>
      <p:pic>
        <p:nvPicPr>
          <p:cNvPr id="120" name="Shape 120"/>
          <p:cNvPicPr preferRelativeResize="0"/>
          <p:nvPr/>
        </p:nvPicPr>
        <p:blipFill>
          <a:blip r:embed="rId7">
            <a:alphaModFix/>
          </a:blip>
          <a:stretch>
            <a:fillRect/>
          </a:stretch>
        </p:blipFill>
        <p:spPr>
          <a:xfrm>
            <a:off x="4040653" y="2148275"/>
            <a:ext cx="2967225" cy="2658649"/>
          </a:xfrm>
          <a:prstGeom prst="rect">
            <a:avLst/>
          </a:prstGeom>
          <a:noFill/>
          <a:ln>
            <a:noFill/>
          </a:ln>
        </p:spPr>
      </p:pic>
      <p:pic>
        <p:nvPicPr>
          <p:cNvPr id="121" name="Shape 121"/>
          <p:cNvPicPr preferRelativeResize="0"/>
          <p:nvPr/>
        </p:nvPicPr>
        <p:blipFill>
          <a:blip r:embed="rId8">
            <a:alphaModFix/>
          </a:blip>
          <a:stretch>
            <a:fillRect/>
          </a:stretch>
        </p:blipFill>
        <p:spPr>
          <a:xfrm>
            <a:off x="5752126" y="2182550"/>
            <a:ext cx="4604573" cy="25900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11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1000"/>
                                          </p:stCondLst>
                                        </p:cTn>
                                        <p:tgtEl>
                                          <p:spTgt spid="117"/>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1000"/>
                                        <p:tgtEl>
                                          <p:spTgt spid="118"/>
                                        </p:tgtEl>
                                      </p:cBhvr>
                                    </p:animEffect>
                                  </p:childTnLst>
                                </p:cTn>
                              </p:par>
                              <p:par>
                                <p:cTn id="12" presetID="10" presetClass="entr" presetSubtype="0" fill="hold"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1000"/>
                                        <p:tgtEl>
                                          <p:spTgt spid="11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000"/>
                                          </p:stCondLst>
                                        </p:cTn>
                                        <p:tgtEl>
                                          <p:spTgt spid="11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000"/>
                                          </p:stCondLst>
                                        </p:cTn>
                                        <p:tgtEl>
                                          <p:spTgt spid="1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1000"/>
                                        <p:tgtEl>
                                          <p:spTgt spid="121"/>
                                        </p:tgtEl>
                                      </p:cBhvr>
                                    </p:animEffect>
                                  </p:childTnLst>
                                </p:cTn>
                              </p:par>
                              <p:par>
                                <p:cTn id="24" presetID="10" presetClass="entr" presetSubtype="0" fill="hold"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311700" y="4521400"/>
            <a:ext cx="7979400" cy="460500"/>
          </a:xfrm>
          <a:prstGeom prst="rect">
            <a:avLst/>
          </a:prstGeom>
        </p:spPr>
        <p:txBody>
          <a:bodyPr wrap="square" lIns="91425" tIns="91425" rIns="91425" bIns="91425" anchor="ctr" anchorCtr="0">
            <a:noAutofit/>
          </a:bodyPr>
          <a:lstStyle/>
          <a:p>
            <a:pPr marL="0" lvl="0" indent="0">
              <a:spcBef>
                <a:spcPts val="0"/>
              </a:spcBef>
              <a:buNone/>
            </a:pPr>
            <a:r>
              <a:rPr lang="en-GB"/>
              <a:t>Example use in the Scene</a:t>
            </a:r>
          </a:p>
        </p:txBody>
      </p:sp>
      <p:pic>
        <p:nvPicPr>
          <p:cNvPr id="2" name="Proteus 12.13.2017 - 12.31.05.02">
            <a:hlinkClick r:id="" action="ppaction://media"/>
            <a:extLst>
              <a:ext uri="{FF2B5EF4-FFF2-40B4-BE49-F238E27FC236}">
                <a16:creationId xmlns:a16="http://schemas.microsoft.com/office/drawing/2014/main" id="{A69C4FBF-5EA3-4386-89B6-B1C8DEADA944}"/>
              </a:ext>
            </a:extLst>
          </p:cNvPr>
          <p:cNvPicPr>
            <a:picLocks noChangeAspect="1"/>
          </p:cNvPicPr>
          <p:nvPr>
            <a:videoFile r:link="rId1"/>
            <p:extLst>
              <p:ext uri="{DAA4B4D4-6D71-4841-9C94-3DE7FCFB9230}">
                <p14:media xmlns:p14="http://schemas.microsoft.com/office/powerpoint/2010/main" r:embed="rId2">
                  <p14:trim end="2618"/>
                </p14:media>
              </p:ext>
            </p:extLst>
          </p:nvPr>
        </p:nvPicPr>
        <p:blipFill>
          <a:blip r:embed="rId5"/>
          <a:stretch>
            <a:fillRect/>
          </a:stretch>
        </p:blipFill>
        <p:spPr>
          <a:xfrm>
            <a:off x="935301" y="0"/>
            <a:ext cx="7179346" cy="40383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501</Words>
  <Application>Microsoft Office PowerPoint</Application>
  <PresentationFormat>Skærmshow (16:9)</PresentationFormat>
  <Paragraphs>87</Paragraphs>
  <Slides>15</Slides>
  <Notes>15</Notes>
  <HiddenSlides>0</HiddenSlides>
  <MMClips>1</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15</vt:i4>
      </vt:variant>
    </vt:vector>
  </HeadingPairs>
  <TitlesOfParts>
    <vt:vector size="19" baseType="lpstr">
      <vt:lpstr>Roboto</vt:lpstr>
      <vt:lpstr>Arial</vt:lpstr>
      <vt:lpstr>Merriweather</vt:lpstr>
      <vt:lpstr>Paradigm</vt:lpstr>
      <vt:lpstr>Feasibility of Team Training in Virtual Reality for RAMIS</vt:lpstr>
      <vt:lpstr>Contents</vt:lpstr>
      <vt:lpstr>Introduction to Minimally Invasive Surgery</vt:lpstr>
      <vt:lpstr>Robot Assisted Minimally Invasive Surgery</vt:lpstr>
      <vt:lpstr>Team Training for RAMIS</vt:lpstr>
      <vt:lpstr>Hypothesis:  VR can simulate Team Training with sufficient accuracy, thereby increasing accessibility</vt:lpstr>
      <vt:lpstr>Context Study 5 interviews 3 training observations 1 surgery observation</vt:lpstr>
      <vt:lpstr>Implementing Team Training in Virtual Reality</vt:lpstr>
      <vt:lpstr>PowerPoint-præsentation</vt:lpstr>
      <vt:lpstr>Testing Methodology</vt:lpstr>
      <vt:lpstr>Results - Proof of Concept</vt:lpstr>
      <vt:lpstr>Hypothesis:  VR can simulate Team Training with sufficient accuracy, thereby increasing accessibility</vt:lpstr>
      <vt:lpstr>It seems so :) According to experts</vt:lpstr>
      <vt:lpstr>Discussion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Feasibility of Team Training in Virtual Reality for RAMIS</dc:title>
  <cp:lastModifiedBy>Nicklas Haagh Christensen</cp:lastModifiedBy>
  <cp:revision>2</cp:revision>
  <dcterms:modified xsi:type="dcterms:W3CDTF">2017-12-18T10:27:02Z</dcterms:modified>
</cp:coreProperties>
</file>